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485" r:id="rId3"/>
    <p:sldId id="488" r:id="rId4"/>
    <p:sldId id="487" r:id="rId5"/>
    <p:sldId id="486" r:id="rId6"/>
    <p:sldId id="475" r:id="rId7"/>
    <p:sldId id="482" r:id="rId8"/>
    <p:sldId id="477" r:id="rId9"/>
    <p:sldId id="478" r:id="rId10"/>
    <p:sldId id="479" r:id="rId11"/>
    <p:sldId id="363" r:id="rId12"/>
  </p:sldIdLst>
  <p:sldSz cx="10693400" cy="7561263"/>
  <p:notesSz cx="6834188" cy="9979025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458E"/>
    <a:srgbClr val="00452A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26" autoAdjust="0"/>
    <p:restoredTop sz="99274" autoAdjust="0"/>
  </p:normalViewPr>
  <p:slideViewPr>
    <p:cSldViewPr>
      <p:cViewPr varScale="1">
        <p:scale>
          <a:sx n="103" d="100"/>
          <a:sy n="103" d="100"/>
        </p:scale>
        <p:origin x="-1434" y="-102"/>
      </p:cViewPr>
      <p:guideLst>
        <p:guide orient="horz" pos="4558"/>
        <p:guide pos="64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08"/>
    </p:cViewPr>
  </p:sorterViewPr>
  <p:notesViewPr>
    <p:cSldViewPr>
      <p:cViewPr varScale="1">
        <p:scale>
          <a:sx n="76" d="100"/>
          <a:sy n="76" d="100"/>
        </p:scale>
        <p:origin x="-2244" y="-108"/>
      </p:cViewPr>
      <p:guideLst>
        <p:guide orient="horz" pos="3144"/>
        <p:guide pos="215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60777" cy="497834"/>
          </a:xfrm>
          <a:prstGeom prst="rect">
            <a:avLst/>
          </a:prstGeom>
        </p:spPr>
        <p:txBody>
          <a:bodyPr vert="horz" lIns="90729" tIns="45365" rIns="90729" bIns="45365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71784" y="2"/>
            <a:ext cx="2960777" cy="497834"/>
          </a:xfrm>
          <a:prstGeom prst="rect">
            <a:avLst/>
          </a:prstGeom>
        </p:spPr>
        <p:txBody>
          <a:bodyPr vert="horz" lIns="90729" tIns="45365" rIns="90729" bIns="45365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EE4477-B656-4F8B-BCAA-14E30620F86C}" type="datetimeFigureOut">
              <a:rPr lang="ru-RU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79596"/>
            <a:ext cx="2960777" cy="497834"/>
          </a:xfrm>
          <a:prstGeom prst="rect">
            <a:avLst/>
          </a:prstGeom>
        </p:spPr>
        <p:txBody>
          <a:bodyPr vert="horz" lIns="90729" tIns="45365" rIns="90729" bIns="45365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71784" y="9479596"/>
            <a:ext cx="2960777" cy="497834"/>
          </a:xfrm>
          <a:prstGeom prst="rect">
            <a:avLst/>
          </a:prstGeom>
        </p:spPr>
        <p:txBody>
          <a:bodyPr vert="horz" lIns="90729" tIns="45365" rIns="90729" bIns="45365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6A67570-106C-4B70-AC59-7C228B578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60777" cy="497834"/>
          </a:xfrm>
          <a:prstGeom prst="rect">
            <a:avLst/>
          </a:prstGeom>
        </p:spPr>
        <p:txBody>
          <a:bodyPr vert="horz" lIns="90729" tIns="45365" rIns="90729" bIns="45365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784" y="2"/>
            <a:ext cx="2960777" cy="497834"/>
          </a:xfrm>
          <a:prstGeom prst="rect">
            <a:avLst/>
          </a:prstGeom>
        </p:spPr>
        <p:txBody>
          <a:bodyPr vert="horz" lIns="90729" tIns="45365" rIns="90729" bIns="45365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F3F4F38-E1D4-41B7-A053-DCAB968E6D43}" type="datetimeFigureOut">
              <a:rPr lang="ru-RU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7713"/>
            <a:ext cx="5294312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9" tIns="45365" rIns="90729" bIns="45365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4885" y="4740599"/>
            <a:ext cx="5466048" cy="4490083"/>
          </a:xfrm>
          <a:prstGeom prst="rect">
            <a:avLst/>
          </a:prstGeom>
        </p:spPr>
        <p:txBody>
          <a:bodyPr vert="horz" lIns="90729" tIns="45365" rIns="90729" bIns="4536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9596"/>
            <a:ext cx="2960777" cy="497834"/>
          </a:xfrm>
          <a:prstGeom prst="rect">
            <a:avLst/>
          </a:prstGeom>
        </p:spPr>
        <p:txBody>
          <a:bodyPr vert="horz" lIns="90729" tIns="45365" rIns="90729" bIns="45365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784" y="9479596"/>
            <a:ext cx="2960777" cy="497834"/>
          </a:xfrm>
          <a:prstGeom prst="rect">
            <a:avLst/>
          </a:prstGeom>
        </p:spPr>
        <p:txBody>
          <a:bodyPr vert="horz" lIns="90729" tIns="45365" rIns="90729" bIns="45365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16B1B2-1C33-42C5-A413-C3843F22FC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E1C365-DA54-4B6B-A05B-4A6A1E31A97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F4E60-7A74-4532-9A4A-09FA56F9F0BC}" type="datetimeFigureOut">
              <a:rPr lang="ru-RU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5D7F8-AAB6-4E41-A1F3-438FC76EAA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1A97-6E1A-494C-B107-78B1CBCC3A1A}" type="datetimeFigureOut">
              <a:rPr lang="ru-RU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85253-0349-4D95-8790-8CF9B5C89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4873A-BE49-40CD-B7F0-B2FCEA35CD43}" type="datetimeFigureOut">
              <a:rPr lang="ru-RU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99695-FA8B-4A1F-A838-1D6418F3A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DD34A-434D-439E-8FF0-005D3AD8A4D4}" type="datetimeFigureOut">
              <a:rPr lang="ru-RU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BD700-50EE-4061-B46F-430C00082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A8D2-A092-4236-84FB-A989659AC76D}" type="datetimeFigureOut">
              <a:rPr lang="ru-RU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21837-9428-478C-8BCE-D3EEEA650A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4F883-863F-482E-9413-48CC75927214}" type="datetimeFigureOut">
              <a:rPr lang="ru-RU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FA578-1379-4935-9FF5-9EE364E0C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CE5B0-28AD-4B98-92EA-79478AA76CA4}" type="datetimeFigureOut">
              <a:rPr lang="ru-RU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BD405-ADCA-43F9-9F58-C8C66D7FF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1EF02-F16C-4597-BDFC-59C60584246B}" type="datetimeFigureOut">
              <a:rPr lang="ru-RU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21597-66F7-4AD5-92CC-B934B0403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59EC8-6166-4D6C-8610-E4904C133E6F}" type="datetimeFigureOut">
              <a:rPr lang="ru-RU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F8E44-D810-4D7C-B142-DC43B2458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1E403-B981-439A-B6BC-CFE7DFB74C23}" type="datetimeFigureOut">
              <a:rPr lang="ru-RU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239F0-D235-466A-9B21-545B4E7A9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EF3CD-7783-4BCA-89AC-57F2A7BFA05C}" type="datetimeFigureOut">
              <a:rPr lang="ru-RU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AEB92-36B8-413B-A033-0F70411F5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3C2915-29CA-4C30-A8AC-0C038B8A11C5}" type="datetimeFigureOut">
              <a:rPr lang="ru-RU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A07147-CFB4-457D-A9D9-79430536E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u"/>
  </p:transition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3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5"/>
          <p:cNvPicPr>
            <a:picLocks noChangeAspect="1" noChangeArrowheads="1"/>
          </p:cNvPicPr>
          <p:nvPr/>
        </p:nvPicPr>
        <p:blipFill>
          <a:blip r:embed="rId3" cstate="email"/>
          <a:srcRect l="16771" r="182" b="4250"/>
          <a:stretch>
            <a:fillRect/>
          </a:stretch>
        </p:blipFill>
        <p:spPr bwMode="auto">
          <a:xfrm>
            <a:off x="417513" y="1636713"/>
            <a:ext cx="10275887" cy="528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377825" y="3207469"/>
            <a:ext cx="6265863" cy="107721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00458E"/>
                </a:solidFill>
                <a:latin typeface="Verdana" pitchFamily="34" charset="0"/>
                <a:cs typeface="+mn-cs"/>
              </a:rPr>
              <a:t>Программа «Утилизация»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94172" y="612279"/>
            <a:ext cx="2796059" cy="663575"/>
          </a:xfrm>
        </p:spPr>
        <p:txBody>
          <a:bodyPr/>
          <a:lstStyle/>
          <a:p>
            <a:pPr algn="l" eaLnBrk="1" hangingPunct="1"/>
            <a:r>
              <a:rPr 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ОАО «КАМАЗ»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9940925" y="6931025"/>
            <a:ext cx="501650" cy="393700"/>
          </a:xfrm>
        </p:spPr>
        <p:txBody>
          <a:bodyPr anchor="t"/>
          <a:lstStyle/>
          <a:p>
            <a:pPr algn="l">
              <a:defRPr/>
            </a:pPr>
            <a:fld id="{C90E10B7-0C77-4E13-870A-8E6D6ABC42BA}" type="slidenum">
              <a:rPr lang="ru-RU" sz="1800" smtClean="0">
                <a:solidFill>
                  <a:schemeClr val="bg1"/>
                </a:solidFill>
              </a:rPr>
              <a:pPr algn="l">
                <a:defRPr/>
              </a:pPr>
              <a:t>10</a:t>
            </a:fld>
            <a:endParaRPr lang="ru-RU" sz="1800" dirty="0">
              <a:solidFill>
                <a:schemeClr val="bg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66180" y="1581839"/>
          <a:ext cx="4392488" cy="5151120"/>
        </p:xfrm>
        <a:graphic>
          <a:graphicData uri="http://schemas.openxmlformats.org/drawingml/2006/table">
            <a:tbl>
              <a:tblPr/>
              <a:tblGrid>
                <a:gridCol w="1512168"/>
                <a:gridCol w="1512168"/>
                <a:gridCol w="1368152"/>
              </a:tblGrid>
              <a:tr h="229940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Тип техники</a:t>
                      </a:r>
                    </a:p>
                  </a:txBody>
                  <a:tcPr marL="63275" marR="63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Модель, комплектация</a:t>
                      </a:r>
                    </a:p>
                  </a:txBody>
                  <a:tcPr marL="63275" marR="63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275" marR="63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2908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Автоцистерны</a:t>
                      </a:r>
                    </a:p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(ОТТС КАМАЗ)</a:t>
                      </a:r>
                    </a:p>
                  </a:txBody>
                  <a:tcPr marL="63275" marR="63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6606-110-23,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6606-111-23,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6606-210-23,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6606-211-23,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66066-110-23,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66066-111-23,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66066-210-23,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66066-211-23,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66061-035-42,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66061-011-42,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66062-026-46,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66062-011-46,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66062-020-46,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66062-021-46,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66063-010-42,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66063-011-42,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66064-010-23,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66064-011-23,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66065-111-46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66052-210-23,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66052-211-23,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66052-310-23,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66052-311-23,</a:t>
                      </a:r>
                    </a:p>
                  </a:txBody>
                  <a:tcPr marL="63275" marR="63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5633-010-42,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5633-012-42,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5633-010-46,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5633-012-42,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5633-010-46,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5633-012-46,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56331-010-42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3275" marR="63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706740" y="1548383"/>
          <a:ext cx="4176464" cy="3047321"/>
        </p:xfrm>
        <a:graphic>
          <a:graphicData uri="http://schemas.openxmlformats.org/drawingml/2006/table">
            <a:tbl>
              <a:tblPr/>
              <a:tblGrid>
                <a:gridCol w="2022353"/>
                <a:gridCol w="2154111"/>
              </a:tblGrid>
              <a:tr h="273641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Тип техники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Модель, комплектация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648">
                <a:tc>
                  <a:txBody>
                    <a:bodyPr/>
                    <a:lstStyle/>
                    <a:p>
                      <a:pPr marL="0" algn="ctr" defTabSz="1043056" rtl="0" eaLnBrk="1" fontAlgn="base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Пассажирские автобусы BRAVIS </a:t>
                      </a:r>
                    </a:p>
                    <a:p>
                      <a:pPr marL="0" algn="ctr" defTabSz="1043056" rtl="0" eaLnBrk="1" fontAlgn="base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(КАМАЗ-МАРКОПОЛО)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043056" rtl="0" eaLnBrk="1" fontAlgn="base" latinLnBrk="0" hangingPunct="0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BRAVIS-0000011 (городской)</a:t>
                      </a:r>
                    </a:p>
                    <a:p>
                      <a:pPr marL="0" algn="l" defTabSz="1043056" rtl="0" eaLnBrk="1" fontAlgn="base" latinLnBrk="0" hangingPunct="0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BRAVIS-0000020 (пригородный) </a:t>
                      </a:r>
                    </a:p>
                    <a:p>
                      <a:pPr marL="0" algn="l" defTabSz="1043056" rtl="0" eaLnBrk="1" fontAlgn="base" latinLnBrk="0" hangingPunct="0"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648">
                <a:tc>
                  <a:txBody>
                    <a:bodyPr/>
                    <a:lstStyle/>
                    <a:p>
                      <a:pPr marL="0" algn="ctr" defTabSz="1043056" rtl="0" eaLnBrk="1" fontAlgn="base" latinLnBrk="0" hangingPunct="0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Пассажирские автобусы НЕФАЗ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043056" rtl="0" eaLnBrk="1" fontAlgn="base" latinLnBrk="0" hangingPunct="0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5299-30-42, </a:t>
                      </a:r>
                    </a:p>
                    <a:p>
                      <a:pPr marL="0" algn="l" defTabSz="1043056" rtl="0" eaLnBrk="1" fontAlgn="base" latinLnBrk="0" hangingPunct="0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5299-10-42, </a:t>
                      </a:r>
                    </a:p>
                    <a:p>
                      <a:pPr marL="0" algn="l" defTabSz="1043056" rtl="0" eaLnBrk="1" fontAlgn="base" latinLnBrk="0" hangingPunct="0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5299-20-42, </a:t>
                      </a:r>
                    </a:p>
                    <a:p>
                      <a:pPr marL="0" algn="l" defTabSz="1043056" rtl="0" eaLnBrk="1" fontAlgn="base" latinLnBrk="0" hangingPunct="0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5299-11-42, </a:t>
                      </a:r>
                    </a:p>
                    <a:p>
                      <a:pPr marL="0" algn="l" defTabSz="1043056" rtl="0" eaLnBrk="1" fontAlgn="base" latinLnBrk="0" hangingPunct="0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5299-37-42, </a:t>
                      </a:r>
                    </a:p>
                    <a:p>
                      <a:pPr marL="0" algn="l" defTabSz="1043056" rtl="0" eaLnBrk="1" fontAlgn="base" latinLnBrk="0" hangingPunct="0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5299-17-42,</a:t>
                      </a:r>
                    </a:p>
                    <a:p>
                      <a:pPr marL="0" algn="l" defTabSz="1043056" rtl="0" eaLnBrk="1" fontAlgn="base" latinLnBrk="0" hangingPunct="0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52994-40-42</a:t>
                      </a:r>
                    </a:p>
                    <a:p>
                      <a:pPr marL="0" algn="l" defTabSz="1043056" rtl="0" eaLnBrk="1" fontAlgn="base" latinLnBrk="0" hangingPunct="0"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1182689" y="166689"/>
            <a:ext cx="2363787" cy="661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99" tIns="52150" rIns="104299" bIns="52150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ОАО «</a:t>
            </a:r>
            <a:r>
              <a:rPr lang="en-US" sz="2000" b="1" dirty="0">
                <a:solidFill>
                  <a:schemeClr val="bg1"/>
                </a:solidFill>
              </a:rPr>
              <a:t>K</a:t>
            </a:r>
            <a:r>
              <a:rPr lang="ru-RU" sz="2000" b="1" dirty="0">
                <a:solidFill>
                  <a:schemeClr val="bg1"/>
                </a:solidFill>
              </a:rPr>
              <a:t>АМАЗ»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644554" y="330984"/>
            <a:ext cx="5040560" cy="36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893" tIns="41947" rIns="83893" bIns="41947" anchor="b">
            <a:sp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FFFFFF"/>
                </a:solidFill>
              </a:rPr>
              <a:t>Программа утилизации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26420" y="6728603"/>
            <a:ext cx="669674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i="1" dirty="0" smtClean="0"/>
              <a:t>*возможна ежемесячная корректировка перечня моделей и комплектаций</a:t>
            </a:r>
            <a:endParaRPr lang="ru-RU" sz="1300" b="1" i="1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900311"/>
            <a:ext cx="1069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Перечень автотехники КАМАЗ, произведенной в 2014г.,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реализации в рамках Программы по утилизации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2178348" y="3564607"/>
            <a:ext cx="614366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00113" fontAlgn="auto">
              <a:spcBef>
                <a:spcPct val="20000"/>
              </a:spcBef>
              <a:spcAft>
                <a:spcPts val="0"/>
              </a:spcAft>
              <a:buClr>
                <a:srgbClr val="003366"/>
              </a:buClr>
              <a:buFont typeface="Wingdings" pitchFamily="2" charset="2"/>
              <a:buNone/>
              <a:defRPr/>
            </a:pPr>
            <a:r>
              <a:rPr lang="ru-RU" sz="3200" b="1" dirty="0">
                <a:solidFill>
                  <a:srgbClr val="00458E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9940925" y="6931025"/>
            <a:ext cx="501650" cy="393700"/>
          </a:xfrm>
        </p:spPr>
        <p:txBody>
          <a:bodyPr anchor="t"/>
          <a:lstStyle/>
          <a:p>
            <a:pPr algn="l">
              <a:defRPr/>
            </a:pPr>
            <a:fld id="{C90E10B7-0C77-4E13-870A-8E6D6ABC42BA}" type="slidenum">
              <a:rPr lang="ru-RU" sz="1800" smtClean="0">
                <a:solidFill>
                  <a:schemeClr val="bg1"/>
                </a:solidFill>
              </a:rPr>
              <a:pPr algn="l">
                <a:defRPr/>
              </a:pPr>
              <a:t>11</a:t>
            </a:fld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1182689" y="166689"/>
            <a:ext cx="2363787" cy="661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99" tIns="52150" rIns="104299" bIns="52150" anchor="ctr"/>
          <a:lstStyle/>
          <a:p>
            <a:r>
              <a:rPr lang="ru-RU" sz="1600" dirty="0">
                <a:solidFill>
                  <a:schemeClr val="bg1"/>
                </a:solidFill>
              </a:rPr>
              <a:t>ОАО «</a:t>
            </a:r>
            <a:r>
              <a:rPr lang="en-US" sz="1600" dirty="0">
                <a:solidFill>
                  <a:schemeClr val="bg1"/>
                </a:solidFill>
              </a:rPr>
              <a:t>K</a:t>
            </a:r>
            <a:r>
              <a:rPr lang="ru-RU" sz="1600" dirty="0">
                <a:solidFill>
                  <a:schemeClr val="bg1"/>
                </a:solidFill>
              </a:rPr>
              <a:t>АМАЗ»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44554" y="441783"/>
            <a:ext cx="5040560" cy="2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893" tIns="41947" rIns="83893" bIns="41947" anchor="b">
            <a:sp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ru-RU" sz="1200" b="1" dirty="0" smtClean="0">
                <a:solidFill>
                  <a:srgbClr val="FFFFFF"/>
                </a:solidFill>
              </a:rPr>
              <a:t>Совещание с дилерами ОАО «КАМАЗ»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182689" y="166689"/>
            <a:ext cx="2363787" cy="661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99" tIns="52150" rIns="104299" bIns="52150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ОАО «</a:t>
            </a:r>
            <a:r>
              <a:rPr lang="en-US" sz="2000" b="1" dirty="0">
                <a:solidFill>
                  <a:schemeClr val="bg1"/>
                </a:solidFill>
              </a:rPr>
              <a:t>K</a:t>
            </a:r>
            <a:r>
              <a:rPr lang="ru-RU" sz="2000" b="1" dirty="0">
                <a:solidFill>
                  <a:schemeClr val="bg1"/>
                </a:solidFill>
              </a:rPr>
              <a:t>АМАЗ»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44554" y="330984"/>
            <a:ext cx="5040560" cy="36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893" tIns="41947" rIns="83893" bIns="41947" anchor="b">
            <a:sp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FFFFFF"/>
                </a:solidFill>
              </a:rPr>
              <a:t>Программа утилизации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9940925" y="6931025"/>
            <a:ext cx="501650" cy="393700"/>
          </a:xfrm>
        </p:spPr>
        <p:txBody>
          <a:bodyPr anchor="t"/>
          <a:lstStyle/>
          <a:p>
            <a:pPr algn="l">
              <a:defRPr/>
            </a:pPr>
            <a:fld id="{C90E10B7-0C77-4E13-870A-8E6D6ABC42BA}" type="slidenum">
              <a:rPr lang="ru-RU" sz="1800" smtClean="0">
                <a:solidFill>
                  <a:schemeClr val="bg1"/>
                </a:solidFill>
              </a:rPr>
              <a:pPr algn="l">
                <a:defRPr/>
              </a:pPr>
              <a:t>2</a:t>
            </a:fld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025743"/>
            <a:ext cx="10693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Настоящая Программа разработана в рамках государственной программы обновления парка колесных автотранспортных средств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0156" y="1908423"/>
            <a:ext cx="98650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dirty="0" smtClean="0"/>
              <a:t>	Целью Программы является стимулирование спроса на новые автомобили в Российской Федерации и ускорение выбытия парка автомобилей, не соответствующих актуальным требованиям по выбросам вредных веществ в окружающую среду, а также пассивной и активной безопасности.		 </a:t>
            </a:r>
          </a:p>
          <a:p>
            <a:pPr algn="just"/>
            <a:r>
              <a:rPr lang="ru-RU" sz="1800" dirty="0" smtClean="0"/>
              <a:t>	Действие Программы распространяется на автомобили из «Перечня автотехники КАМАЗ, произведенной в 2014 году, для реализации в рамках участия в Программе по утилизации» и реализуемые дилерами </a:t>
            </a:r>
            <a:r>
              <a:rPr lang="ru-RU" sz="1800" dirty="0" smtClean="0"/>
              <a:t>Потребителям </a:t>
            </a:r>
            <a:r>
              <a:rPr lang="ru-RU" sz="1800" dirty="0" smtClean="0"/>
              <a:t>в период с 08.09.14 по 31.12.14. </a:t>
            </a:r>
          </a:p>
          <a:p>
            <a:pPr algn="just"/>
            <a:r>
              <a:rPr lang="ru-RU" sz="1800" dirty="0" smtClean="0"/>
              <a:t>	Принцип программы заключается в предоставлении </a:t>
            </a:r>
            <a:r>
              <a:rPr lang="ru-RU" sz="1800" dirty="0" smtClean="0"/>
              <a:t>Потребителям </a:t>
            </a:r>
            <a:r>
              <a:rPr lang="ru-RU" sz="1800" dirty="0" smtClean="0"/>
              <a:t>возможности приобретения новых автомобилей на льготных условиях. Дилер реализует автомобили со скидками </a:t>
            </a:r>
            <a:r>
              <a:rPr lang="ru-RU" sz="1800" dirty="0" smtClean="0"/>
              <a:t>Потребителям </a:t>
            </a:r>
            <a:r>
              <a:rPr lang="ru-RU" sz="1800" dirty="0" smtClean="0"/>
              <a:t>при сдаче бывшего в употреблении транспортного средства на утилизацию или в рамках схемы «</a:t>
            </a:r>
            <a:r>
              <a:rPr lang="ru-RU" sz="1800" dirty="0" err="1" smtClean="0"/>
              <a:t>трейд-ин</a:t>
            </a:r>
            <a:r>
              <a:rPr lang="ru-RU" sz="1800" dirty="0" smtClean="0"/>
              <a:t>».</a:t>
            </a:r>
          </a:p>
          <a:p>
            <a:pPr algn="just"/>
            <a:r>
              <a:rPr lang="ru-RU" sz="1800" dirty="0" smtClean="0"/>
              <a:t>	Скидка варьируется в зависимости от выбранного механизма и категории приобретаемого нового транспортного средства. Скидка на автомобиль КАМАЗ, при сдаче грузового автомобиля составит:</a:t>
            </a:r>
          </a:p>
          <a:p>
            <a:pPr marL="3408363" algn="just"/>
            <a:r>
              <a:rPr lang="ru-RU" sz="1800" dirty="0" smtClean="0"/>
              <a:t>350 000 рублей по схеме утилизации</a:t>
            </a:r>
          </a:p>
          <a:p>
            <a:pPr marL="3408363" algn="just"/>
            <a:r>
              <a:rPr lang="ru-RU" sz="1800" dirty="0" smtClean="0"/>
              <a:t>300 000 рублей в рамках схемы «</a:t>
            </a:r>
            <a:r>
              <a:rPr lang="ru-RU" sz="1800" dirty="0" err="1" smtClean="0"/>
              <a:t>трейд-ин</a:t>
            </a:r>
            <a:r>
              <a:rPr lang="ru-RU" sz="1800" dirty="0" smtClean="0"/>
              <a:t>»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182689" y="166689"/>
            <a:ext cx="2363787" cy="661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99" tIns="52150" rIns="104299" bIns="52150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ОАО «</a:t>
            </a:r>
            <a:r>
              <a:rPr lang="en-US" sz="2000" b="1" dirty="0">
                <a:solidFill>
                  <a:schemeClr val="bg1"/>
                </a:solidFill>
              </a:rPr>
              <a:t>K</a:t>
            </a:r>
            <a:r>
              <a:rPr lang="ru-RU" sz="2000" b="1" dirty="0">
                <a:solidFill>
                  <a:schemeClr val="bg1"/>
                </a:solidFill>
              </a:rPr>
              <a:t>АМАЗ»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44554" y="330984"/>
            <a:ext cx="5040560" cy="36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893" tIns="41947" rIns="83893" bIns="41947" anchor="b">
            <a:sp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FFFFFF"/>
                </a:solidFill>
              </a:rPr>
              <a:t>Программа утилизации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9940925" y="6931025"/>
            <a:ext cx="501650" cy="393700"/>
          </a:xfrm>
        </p:spPr>
        <p:txBody>
          <a:bodyPr anchor="t"/>
          <a:lstStyle/>
          <a:p>
            <a:pPr algn="l">
              <a:defRPr/>
            </a:pPr>
            <a:fld id="{C90E10B7-0C77-4E13-870A-8E6D6ABC42BA}" type="slidenum">
              <a:rPr lang="ru-RU" sz="1800" smtClean="0">
                <a:solidFill>
                  <a:schemeClr val="bg1"/>
                </a:solidFill>
              </a:rPr>
              <a:pPr algn="l">
                <a:defRPr/>
              </a:pPr>
              <a:t>3</a:t>
            </a:fld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025743"/>
            <a:ext cx="10693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Настоящая Программа разработана в рамках государственной программы обновления парка колесных автотранспортных средств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0156" y="1908423"/>
            <a:ext cx="98650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dirty="0" smtClean="0"/>
              <a:t>	Целью Программы является стимулирование спроса на новые автомобили в Российской Федерации и ускорение выбытия парка автомобилей, не соответствующих актуальным требованиям по выбросам вредных веществ в окружающую среду, а также пассивной и активной безопасности.		 </a:t>
            </a:r>
          </a:p>
          <a:p>
            <a:pPr algn="just"/>
            <a:r>
              <a:rPr lang="ru-RU" sz="1800" dirty="0" smtClean="0"/>
              <a:t>	Действие Программы распространяется на автомобили из «Перечня автотехники КАМАЗ, произведенной в 2014 году, для реализации в рамках участия в Программе по утилизации» и реализуемые дилерами </a:t>
            </a:r>
            <a:r>
              <a:rPr lang="ru-RU" sz="1800" dirty="0" smtClean="0"/>
              <a:t>Потребителям </a:t>
            </a:r>
            <a:r>
              <a:rPr lang="ru-RU" sz="1800" dirty="0" smtClean="0"/>
              <a:t>в период с 08.09.14 по 31.12.14. </a:t>
            </a:r>
          </a:p>
          <a:p>
            <a:pPr algn="just"/>
            <a:r>
              <a:rPr lang="ru-RU" sz="1800" dirty="0" smtClean="0"/>
              <a:t>	Принцип программы заключается в предоставлении </a:t>
            </a:r>
            <a:r>
              <a:rPr lang="ru-RU" sz="1800" dirty="0" smtClean="0"/>
              <a:t>Потребителям </a:t>
            </a:r>
            <a:r>
              <a:rPr lang="ru-RU" sz="1800" dirty="0" smtClean="0"/>
              <a:t>возможности приобретения новых автомобилей на льготных условиях. Дилер реализует автомобили со скидками </a:t>
            </a:r>
            <a:r>
              <a:rPr lang="ru-RU" sz="1800" dirty="0" smtClean="0"/>
              <a:t>Потребителям </a:t>
            </a:r>
            <a:r>
              <a:rPr lang="ru-RU" sz="1800" dirty="0" smtClean="0"/>
              <a:t>при сдаче бывшего в употреблении транспортного средства на утилизацию или в рамках схемы «</a:t>
            </a:r>
            <a:r>
              <a:rPr lang="ru-RU" sz="1800" dirty="0" err="1" smtClean="0"/>
              <a:t>трейд-ин</a:t>
            </a:r>
            <a:r>
              <a:rPr lang="ru-RU" sz="1800" dirty="0" smtClean="0"/>
              <a:t>».</a:t>
            </a:r>
          </a:p>
          <a:p>
            <a:pPr algn="just"/>
            <a:r>
              <a:rPr lang="ru-RU" sz="1800" dirty="0" smtClean="0"/>
              <a:t>	Скидка варьируется в зависимости от выбранного механизма и категории приобретаемого нового транспортного средства. Сдаваемый автомобиль может быть любой категории, КАК ЛЕГКОВЫМ, ТАК И ГРУЗОВЫМ - скидка на покупаемый КАМАЗ составит в любом случае:</a:t>
            </a:r>
          </a:p>
          <a:p>
            <a:pPr marL="2779713" algn="just"/>
            <a:r>
              <a:rPr lang="ru-RU" sz="1800" dirty="0" smtClean="0"/>
              <a:t>350 000 рублей по схеме утилизации</a:t>
            </a:r>
          </a:p>
          <a:p>
            <a:pPr marL="2779713" algn="just"/>
            <a:r>
              <a:rPr lang="ru-RU" sz="1800" dirty="0" smtClean="0"/>
              <a:t>300 000 рублей в рамках схемы «</a:t>
            </a:r>
            <a:r>
              <a:rPr lang="ru-RU" sz="1800" dirty="0" err="1" smtClean="0"/>
              <a:t>трейд-ин</a:t>
            </a:r>
            <a:r>
              <a:rPr lang="ru-RU" sz="1800" dirty="0" smtClean="0"/>
              <a:t>»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9940925" y="6931025"/>
            <a:ext cx="501650" cy="393700"/>
          </a:xfrm>
        </p:spPr>
        <p:txBody>
          <a:bodyPr anchor="t"/>
          <a:lstStyle/>
          <a:p>
            <a:pPr algn="l">
              <a:defRPr/>
            </a:pPr>
            <a:fld id="{C90E10B7-0C77-4E13-870A-8E6D6ABC42BA}" type="slidenum">
              <a:rPr lang="ru-RU" sz="1800" smtClean="0">
                <a:solidFill>
                  <a:schemeClr val="bg1"/>
                </a:solidFill>
              </a:rPr>
              <a:pPr algn="l">
                <a:defRPr/>
              </a:pPr>
              <a:t>4</a:t>
            </a:fld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156" y="1122134"/>
            <a:ext cx="986509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Утилизируемый автомобиль - </a:t>
            </a:r>
            <a:r>
              <a:rPr lang="ru-RU" sz="1600" dirty="0" err="1" smtClean="0"/>
              <a:t>автомобиль</a:t>
            </a:r>
            <a:r>
              <a:rPr lang="ru-RU" sz="1600" dirty="0" smtClean="0"/>
              <a:t>, вышедший из эксплуатации и сдаваемый на утилизацию должен соответствовать следующим требованиям:</a:t>
            </a:r>
          </a:p>
          <a:p>
            <a:pPr marL="342900" lvl="0" indent="-342900" algn="just">
              <a:buAutoNum type="arabicPeriod"/>
            </a:pPr>
            <a:r>
              <a:rPr lang="ru-RU" sz="1600" dirty="0" smtClean="0"/>
              <a:t>На момент сдачи в утилизацию, утилизируемый автомобиль должен </a:t>
            </a:r>
            <a:r>
              <a:rPr lang="ru-RU" sz="1600" b="1" dirty="0" smtClean="0"/>
              <a:t>не менее 6-ти </a:t>
            </a:r>
            <a:r>
              <a:rPr lang="ru-RU" sz="1600" dirty="0" smtClean="0"/>
              <a:t>месяцев находиться </a:t>
            </a:r>
            <a:r>
              <a:rPr lang="ru-RU" sz="1600" b="1" dirty="0" smtClean="0"/>
              <a:t>в собственности</a:t>
            </a:r>
            <a:r>
              <a:rPr lang="ru-RU" sz="1600" dirty="0" smtClean="0"/>
              <a:t> участника Программы (собственника транспортного средства); </a:t>
            </a:r>
          </a:p>
          <a:p>
            <a:pPr marL="342900" lvl="0" indent="-342900" algn="just">
              <a:buAutoNum type="arabicPeriod"/>
            </a:pPr>
            <a:r>
              <a:rPr lang="ru-RU" sz="1600" b="1" dirty="0" smtClean="0"/>
              <a:t>Автомобиль должен быть полнокомплектным</a:t>
            </a:r>
            <a:r>
              <a:rPr lang="ru-RU" sz="1600" dirty="0" smtClean="0"/>
              <a:t>, т.е. при сдаче на утилизацию иметь следующие составные части:</a:t>
            </a:r>
          </a:p>
          <a:p>
            <a:pPr marL="360363" algn="just">
              <a:buFont typeface="Wingdings" pitchFamily="2" charset="2"/>
              <a:buChar char="ü"/>
            </a:pPr>
            <a:r>
              <a:rPr lang="ru-RU" sz="1600" dirty="0" smtClean="0"/>
              <a:t> обеспечивающие движение: кузов (раму), двигатель, коробку передач, трансмиссию, органы управления, колеса, аккумуляторную батарею, панель приборов, штатное электрооборудование, сидения;</a:t>
            </a:r>
          </a:p>
          <a:p>
            <a:pPr marL="360363" algn="just">
              <a:buFont typeface="Wingdings" pitchFamily="2" charset="2"/>
              <a:buChar char="ü"/>
            </a:pPr>
            <a:r>
              <a:rPr lang="ru-RU" sz="1600" dirty="0" smtClean="0"/>
              <a:t> содержащие экологически опасные материалы и компоненты (при наличии): эксплуатационные жидкости, фильтры, баки и бачки для жидкого топлива, сжатого газа и эксплуатационных жидкостей, подушки безопасности и иные устройства, оборудованные пиропатронами, узлы и детали системы выпуска выхлопных газов, в том числе каталитические нейтрализаторы.</a:t>
            </a:r>
          </a:p>
          <a:p>
            <a:pPr marL="360363" algn="just"/>
            <a:endParaRPr lang="ru-RU" sz="800" dirty="0" smtClean="0"/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Новый автомобиль - </a:t>
            </a:r>
            <a:r>
              <a:rPr lang="ru-RU" sz="1600" dirty="0" smtClean="0"/>
              <a:t>автомобиль/шасси, произведенный в 2014 году и не стоявший  на учете в органах ГИБДД до участия в Программе.</a:t>
            </a:r>
          </a:p>
          <a:p>
            <a:pPr algn="just"/>
            <a:endParaRPr lang="ru-RU" sz="800" dirty="0" smtClean="0"/>
          </a:p>
          <a:p>
            <a:pPr lvl="0" algn="just"/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Схема «</a:t>
            </a:r>
            <a:r>
              <a:rPr lang="ru-RU" sz="18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трейд-ин</a:t>
            </a: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sz="1800" b="1" dirty="0" smtClean="0"/>
              <a:t> </a:t>
            </a:r>
            <a:r>
              <a:rPr lang="ru-RU" sz="1800" dirty="0" smtClean="0"/>
              <a:t>- </a:t>
            </a:r>
            <a:r>
              <a:rPr lang="ru-RU" sz="1600" dirty="0" smtClean="0"/>
              <a:t>переход права собственности бывшего в употреблении автомобиля к дилеру, осуществляемый для зачета его остаточной стоимости при приобретении нового автомобиля.</a:t>
            </a:r>
          </a:p>
          <a:p>
            <a:pPr lvl="0" algn="just"/>
            <a:endParaRPr lang="ru-RU" sz="900" dirty="0" smtClean="0"/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Автомобиль, бывший в употреблении - </a:t>
            </a:r>
            <a:r>
              <a:rPr lang="ru-RU" sz="1600" dirty="0" smtClean="0"/>
              <a:t>автомобиль, стоявший на учете в органах ГИБДД, находившийся в собственности участника Программы (Потребителя) не менее 6-х месяцев на момент участия в Программе.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182689" y="166689"/>
            <a:ext cx="2363787" cy="661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99" tIns="52150" rIns="104299" bIns="52150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ОАО «</a:t>
            </a:r>
            <a:r>
              <a:rPr lang="en-US" sz="2000" b="1" dirty="0">
                <a:solidFill>
                  <a:schemeClr val="bg1"/>
                </a:solidFill>
              </a:rPr>
              <a:t>K</a:t>
            </a:r>
            <a:r>
              <a:rPr lang="ru-RU" sz="2000" b="1" dirty="0">
                <a:solidFill>
                  <a:schemeClr val="bg1"/>
                </a:solidFill>
              </a:rPr>
              <a:t>АМАЗ»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644554" y="330984"/>
            <a:ext cx="5040560" cy="36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893" tIns="41947" rIns="83893" bIns="41947" anchor="b">
            <a:sp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FFFFFF"/>
                </a:solidFill>
              </a:rPr>
              <a:t>Программа утилизации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182689" y="166689"/>
            <a:ext cx="2363787" cy="661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99" tIns="52150" rIns="104299" bIns="52150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ОАО «</a:t>
            </a:r>
            <a:r>
              <a:rPr lang="en-US" sz="2000" b="1" dirty="0">
                <a:solidFill>
                  <a:schemeClr val="bg1"/>
                </a:solidFill>
              </a:rPr>
              <a:t>K</a:t>
            </a:r>
            <a:r>
              <a:rPr lang="ru-RU" sz="2000" b="1" dirty="0">
                <a:solidFill>
                  <a:schemeClr val="bg1"/>
                </a:solidFill>
              </a:rPr>
              <a:t>АМАЗ»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44554" y="330984"/>
            <a:ext cx="5040560" cy="36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893" tIns="41947" rIns="83893" bIns="41947" anchor="b">
            <a:sp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FFFFFF"/>
                </a:solidFill>
              </a:rPr>
              <a:t>Программа утилизации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9940925" y="6931025"/>
            <a:ext cx="501650" cy="393700"/>
          </a:xfrm>
        </p:spPr>
        <p:txBody>
          <a:bodyPr anchor="t"/>
          <a:lstStyle/>
          <a:p>
            <a:pPr algn="l">
              <a:defRPr/>
            </a:pPr>
            <a:fld id="{C90E10B7-0C77-4E13-870A-8E6D6ABC42BA}" type="slidenum">
              <a:rPr lang="ru-RU" sz="1800" smtClean="0">
                <a:solidFill>
                  <a:schemeClr val="bg1"/>
                </a:solidFill>
              </a:rPr>
              <a:pPr algn="l">
                <a:defRPr/>
              </a:pPr>
              <a:t>5</a:t>
            </a:fld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044327"/>
            <a:ext cx="106934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Размер скидки определяется категорией транспортного средства, максимальной массой, и иными техническими характеристиками,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соответствии с прилагаемой таблицей: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314252" y="2225073"/>
          <a:ext cx="8064897" cy="4341878"/>
        </p:xfrm>
        <a:graphic>
          <a:graphicData uri="http://schemas.openxmlformats.org/drawingml/2006/table">
            <a:tbl>
              <a:tblPr/>
              <a:tblGrid>
                <a:gridCol w="4445796"/>
                <a:gridCol w="1818901"/>
                <a:gridCol w="1800200"/>
              </a:tblGrid>
              <a:tr h="86411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Категория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приобретаемого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транспортного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средства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54" marR="40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Размер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скидки</a:t>
                      </a:r>
                    </a:p>
                    <a:p>
                      <a:pPr marL="0" indent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при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сдаче автомобиля на утилизацию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54" marR="40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Размер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скидки</a:t>
                      </a:r>
                    </a:p>
                    <a:p>
                      <a:pPr marL="0" indent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при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переходе права собственности на автомобиль к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дилеру («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трейд-ин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»)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54" marR="40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6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50 000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698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40 000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9">
                <a:tc>
                  <a:txBody>
                    <a:bodyPr/>
                    <a:lstStyle/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М1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М1, оснащенный системой полного привода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6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90 000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698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75 000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694">
                <a:tc>
                  <a:txBody>
                    <a:bodyPr/>
                    <a:lstStyle/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1,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2,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имеющие разрешенную максимальную массу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свыше  2,5 до 3,1 т, в том числе шасси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6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120 000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698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100 000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75">
                <a:tc>
                  <a:txBody>
                    <a:bodyPr/>
                    <a:lstStyle/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1,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2,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2,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имеющие разрешенную максимальную массу свыше 3,1 до 4,1 т, в том числе шасси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6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175 000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698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145 000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21">
                <a:tc>
                  <a:txBody>
                    <a:bodyPr/>
                    <a:lstStyle/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2,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2,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3,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имеющие разрешенную максимальную массу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свыше 4.1 до 7.5 т, в том числе шасси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6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200 000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698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165 000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10">
                <a:tc>
                  <a:txBody>
                    <a:bodyPr/>
                    <a:lstStyle/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2, 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3, 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3, 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, имеющие разрешенную максимальную массу </a:t>
                      </a:r>
                      <a:b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свыше 7,5 т, в том числе шасси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6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350</a:t>
                      </a: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000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698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300 000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9940925" y="6931025"/>
            <a:ext cx="501650" cy="393700"/>
          </a:xfrm>
        </p:spPr>
        <p:txBody>
          <a:bodyPr anchor="t"/>
          <a:lstStyle/>
          <a:p>
            <a:pPr algn="l">
              <a:defRPr/>
            </a:pPr>
            <a:fld id="{C90E10B7-0C77-4E13-870A-8E6D6ABC42BA}" type="slidenum">
              <a:rPr lang="ru-RU" sz="1800" smtClean="0">
                <a:solidFill>
                  <a:schemeClr val="bg1"/>
                </a:solidFill>
              </a:rPr>
              <a:pPr algn="l">
                <a:defRPr/>
              </a:pPr>
              <a:t>6</a:t>
            </a:fld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82604" y="2628503"/>
            <a:ext cx="1944216" cy="19442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ПОТРЕБИТЕЛЬ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938988" y="2772519"/>
            <a:ext cx="1944216" cy="136815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ДИЛЕР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66180" y="2340471"/>
            <a:ext cx="1944216" cy="8640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ГИБДД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354812" y="4073509"/>
            <a:ext cx="2922981" cy="571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/>
              <a:t>Автомобиль</a:t>
            </a:r>
            <a:r>
              <a:rPr lang="ru-RU" sz="1400" dirty="0" smtClean="0"/>
              <a:t> по схеме </a:t>
            </a:r>
            <a:r>
              <a:rPr lang="ru-RU" sz="1400" b="1" dirty="0" smtClean="0"/>
              <a:t>«</a:t>
            </a:r>
            <a:r>
              <a:rPr lang="ru-RU" sz="1400" b="1" dirty="0" err="1" smtClean="0"/>
              <a:t>трейд-ин</a:t>
            </a:r>
            <a:r>
              <a:rPr lang="ru-RU" sz="1400" b="1" dirty="0" smtClean="0"/>
              <a:t>»</a:t>
            </a:r>
          </a:p>
          <a:p>
            <a:r>
              <a:rPr lang="ru-RU" sz="1400" dirty="0" smtClean="0"/>
              <a:t>и комплект документов</a:t>
            </a:r>
            <a:endParaRPr lang="ru-RU" sz="1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282804" y="3569453"/>
            <a:ext cx="1724645" cy="2831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tx1"/>
                </a:solidFill>
              </a:rPr>
              <a:t>Новый автомобиль со скидкой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54812" y="2268463"/>
            <a:ext cx="309634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Комплект документов на автомобиль, сдаваемый на утилизацию</a:t>
            </a:r>
            <a:endParaRPr lang="ru-RU" sz="1400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2682404" y="2700510"/>
            <a:ext cx="1800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610396" y="2340471"/>
            <a:ext cx="1872208" cy="288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Снятие с учета</a:t>
            </a:r>
            <a:r>
              <a:rPr lang="ru-RU" sz="1400" dirty="0" smtClean="0"/>
              <a:t> в связи с утилизацией</a:t>
            </a:r>
            <a:endParaRPr lang="ru-RU" sz="1400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6426820" y="4140671"/>
            <a:ext cx="1512168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6426820" y="3694657"/>
            <a:ext cx="1494060" cy="13966"/>
          </a:xfrm>
          <a:prstGeom prst="straightConnector1">
            <a:avLst/>
          </a:prstGeom>
          <a:ln>
            <a:solidFill>
              <a:srgbClr val="FF33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426820" y="2772519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2610396" y="4212679"/>
            <a:ext cx="18002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666180" y="4068663"/>
            <a:ext cx="1944216" cy="8640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УТИЛИЗАТОР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682404" y="3852639"/>
            <a:ext cx="1800199" cy="2831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Автомобиль</a:t>
            </a:r>
            <a:endParaRPr lang="ru-RU" sz="1400" dirty="0" smtClean="0"/>
          </a:p>
          <a:p>
            <a:pPr algn="ctr"/>
            <a:r>
              <a:rPr lang="ru-RU" sz="1400" dirty="0" smtClean="0"/>
              <a:t>на утилизацию</a:t>
            </a:r>
            <a:endParaRPr lang="ru-RU" sz="1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8108" y="1132885"/>
            <a:ext cx="106934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Схема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Потребитель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Дилер по Программе</a:t>
            </a:r>
          </a:p>
        </p:txBody>
      </p:sp>
      <p:sp>
        <p:nvSpPr>
          <p:cNvPr id="44" name="Заголовок 1"/>
          <p:cNvSpPr txBox="1">
            <a:spLocks/>
          </p:cNvSpPr>
          <p:nvPr/>
        </p:nvSpPr>
        <p:spPr bwMode="auto">
          <a:xfrm>
            <a:off x="1182689" y="166689"/>
            <a:ext cx="2363787" cy="661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99" tIns="52150" rIns="104299" bIns="52150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ОАО «</a:t>
            </a:r>
            <a:r>
              <a:rPr lang="en-US" sz="2000" b="1" dirty="0">
                <a:solidFill>
                  <a:schemeClr val="bg1"/>
                </a:solidFill>
              </a:rPr>
              <a:t>K</a:t>
            </a:r>
            <a:r>
              <a:rPr lang="ru-RU" sz="2000" b="1" dirty="0">
                <a:solidFill>
                  <a:schemeClr val="bg1"/>
                </a:solidFill>
              </a:rPr>
              <a:t>АМАЗ»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644554" y="330984"/>
            <a:ext cx="5040560" cy="36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893" tIns="41947" rIns="83893" bIns="41947" anchor="b">
            <a:sp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FFFFFF"/>
                </a:solidFill>
              </a:rPr>
              <a:t>Программа утилизации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2610396" y="4572719"/>
            <a:ext cx="18002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2538388" y="4500711"/>
            <a:ext cx="2376263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/>
              <a:t>Акт сдачи</a:t>
            </a:r>
            <a:r>
              <a:rPr lang="ru-RU" sz="1400" dirty="0" smtClean="0"/>
              <a:t> утилизируемого автомобиля Утилизатору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2610396" y="3132559"/>
            <a:ext cx="18002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538389" y="2916535"/>
            <a:ext cx="2088231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/>
              <a:t>Копия ПТС </a:t>
            </a:r>
            <a:r>
              <a:rPr lang="ru-RU" sz="1400" dirty="0" smtClean="0"/>
              <a:t>и </a:t>
            </a:r>
            <a:r>
              <a:rPr lang="ru-RU" sz="1400" b="1" dirty="0" smtClean="0"/>
              <a:t>Справка о снятии</a:t>
            </a:r>
            <a:r>
              <a:rPr lang="ru-RU" sz="1400" dirty="0" smtClean="0"/>
              <a:t> с учета в связи с утилизацией</a:t>
            </a:r>
            <a:endParaRPr lang="ru-RU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234132" y="5292799"/>
            <a:ext cx="10153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600" b="1" dirty="0" smtClean="0"/>
              <a:t>	</a:t>
            </a:r>
            <a:endParaRPr lang="ru-RU" sz="1600" dirty="0" smtClean="0"/>
          </a:p>
        </p:txBody>
      </p:sp>
      <p:cxnSp>
        <p:nvCxnSpPr>
          <p:cNvPr id="58" name="Прямая со стрелкой 57"/>
          <p:cNvCxnSpPr/>
          <p:nvPr/>
        </p:nvCxnSpPr>
        <p:spPr>
          <a:xfrm flipH="1">
            <a:off x="6426820" y="3204567"/>
            <a:ext cx="151216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6210796" y="3060552"/>
            <a:ext cx="1872208" cy="288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Договор купли-продажи</a:t>
            </a:r>
            <a:endParaRPr lang="ru-RU" sz="14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9940925" y="6931025"/>
            <a:ext cx="501650" cy="393700"/>
          </a:xfrm>
        </p:spPr>
        <p:txBody>
          <a:bodyPr anchor="t"/>
          <a:lstStyle/>
          <a:p>
            <a:pPr algn="l">
              <a:defRPr/>
            </a:pPr>
            <a:fld id="{C90E10B7-0C77-4E13-870A-8E6D6ABC42BA}" type="slidenum">
              <a:rPr lang="ru-RU" sz="1800" smtClean="0">
                <a:solidFill>
                  <a:schemeClr val="bg1"/>
                </a:solidFill>
              </a:rPr>
              <a:pPr algn="l">
                <a:defRPr/>
              </a:pPr>
              <a:t>7</a:t>
            </a:fld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6140" y="1056521"/>
            <a:ext cx="10153128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Перечень документов, предоставляемых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Потребителем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Дилеру</a:t>
            </a:r>
            <a:endParaRPr lang="ru-RU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рамках приобретения нового транспортного средства по Программе: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0156" y="2713285"/>
            <a:ext cx="9865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725" indent="-720725" algn="just"/>
            <a:r>
              <a:rPr lang="ru-RU" sz="1800" dirty="0" smtClean="0"/>
              <a:t>1. Копия ПТС и справка органа ГИБДД о снятии с учета в связи с утилизацией</a:t>
            </a:r>
          </a:p>
          <a:p>
            <a:pPr marL="720725" indent="-720725" algn="just"/>
            <a:r>
              <a:rPr lang="ru-RU" sz="1800" dirty="0" smtClean="0"/>
              <a:t>2. Оригинал либо нотариально заверенная копия Акта сдачи утилизируемого автомобиля </a:t>
            </a:r>
            <a:r>
              <a:rPr lang="ru-RU" sz="1800" dirty="0" smtClean="0"/>
              <a:t>утилизатору</a:t>
            </a:r>
            <a:endParaRPr lang="ru-RU" sz="1800" dirty="0" smtClean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182689" y="166689"/>
            <a:ext cx="2363787" cy="661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99" tIns="52150" rIns="104299" bIns="52150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ОАО «</a:t>
            </a:r>
            <a:r>
              <a:rPr lang="en-US" sz="2000" b="1" dirty="0">
                <a:solidFill>
                  <a:schemeClr val="bg1"/>
                </a:solidFill>
              </a:rPr>
              <a:t>K</a:t>
            </a:r>
            <a:r>
              <a:rPr lang="ru-RU" sz="2000" b="1" dirty="0">
                <a:solidFill>
                  <a:schemeClr val="bg1"/>
                </a:solidFill>
              </a:rPr>
              <a:t>АМАЗ»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644554" y="330984"/>
            <a:ext cx="5040560" cy="36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893" tIns="41947" rIns="83893" bIns="41947" anchor="b">
            <a:sp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FFFFFF"/>
                </a:solidFill>
              </a:rPr>
              <a:t>Программа утилизации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6140" y="4028593"/>
            <a:ext cx="10153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автомобилей, сдаваемых по схеме «</a:t>
            </a:r>
            <a:r>
              <a:rPr lang="ru-RU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трейд-ин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»:</a:t>
            </a:r>
            <a:endParaRPr lang="ru-RU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156" y="4430444"/>
            <a:ext cx="9865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AutoNum type="arabicPeriod"/>
            </a:pPr>
            <a:r>
              <a:rPr lang="ru-RU" sz="1800" dirty="0" smtClean="0"/>
              <a:t>Оригинал ПТС</a:t>
            </a:r>
          </a:p>
          <a:p>
            <a:pPr marL="342900" lvl="0" indent="-342900" algn="just">
              <a:buAutoNum type="arabicPeriod"/>
            </a:pPr>
            <a:r>
              <a:rPr lang="ru-RU" sz="1800" dirty="0" smtClean="0"/>
              <a:t>Оригинал Свидетельства о регистрации транспортного средства</a:t>
            </a:r>
            <a:endParaRPr lang="ru-RU" sz="1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78148" y="2291115"/>
            <a:ext cx="97749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автомобилей, сдаваемых на утилизацию: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9940925" y="6931025"/>
            <a:ext cx="501650" cy="393700"/>
          </a:xfrm>
        </p:spPr>
        <p:txBody>
          <a:bodyPr anchor="t"/>
          <a:lstStyle/>
          <a:p>
            <a:pPr algn="l">
              <a:defRPr/>
            </a:pPr>
            <a:fld id="{C90E10B7-0C77-4E13-870A-8E6D6ABC42BA}" type="slidenum">
              <a:rPr lang="ru-RU" sz="1800" smtClean="0">
                <a:solidFill>
                  <a:schemeClr val="bg1"/>
                </a:solidFill>
              </a:rPr>
              <a:pPr algn="l">
                <a:defRPr/>
              </a:pPr>
              <a:t>8</a:t>
            </a:fld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009194"/>
            <a:ext cx="1069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Перечень автотехники КАМАЗ, произведенной в 2014г.,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реализации в рамках Программы по утилизации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778748" y="1904086"/>
          <a:ext cx="4320480" cy="4540841"/>
        </p:xfrm>
        <a:graphic>
          <a:graphicData uri="http://schemas.openxmlformats.org/drawingml/2006/table">
            <a:tbl>
              <a:tblPr/>
              <a:tblGrid>
                <a:gridCol w="2022353"/>
                <a:gridCol w="2298127"/>
              </a:tblGrid>
              <a:tr h="273641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Тип техники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Модель, комплектация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999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Бортовые автомобили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5308-6013-23,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5308-6015-23,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4308-6037-28,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4308-6063-28,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4308-6067-28,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4308-6083-28,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43253-6010-28,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65117-6010-23,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65117-6052-23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648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Седельные тягачи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65116-6010-23,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65116-6912-23,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65116-6913-23,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5460-26066-73,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5460-26076-73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5490-001-68,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6460-26001-73,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6460-26002-73,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6460-26003-73,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6460-26010-73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6460-26011-73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1182689" y="166689"/>
            <a:ext cx="2363787" cy="661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99" tIns="52150" rIns="104299" bIns="52150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ОАО «</a:t>
            </a:r>
            <a:r>
              <a:rPr lang="en-US" sz="2000" b="1" dirty="0">
                <a:solidFill>
                  <a:schemeClr val="bg1"/>
                </a:solidFill>
              </a:rPr>
              <a:t>K</a:t>
            </a:r>
            <a:r>
              <a:rPr lang="ru-RU" sz="2000" b="1" dirty="0">
                <a:solidFill>
                  <a:schemeClr val="bg1"/>
                </a:solidFill>
              </a:rPr>
              <a:t>АМАЗ»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644554" y="330984"/>
            <a:ext cx="5040560" cy="36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893" tIns="41947" rIns="83893" bIns="41947" anchor="b">
            <a:sp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FFFFFF"/>
                </a:solidFill>
              </a:rPr>
              <a:t>Программа утилизации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50156" y="1896094"/>
          <a:ext cx="4896544" cy="4114121"/>
        </p:xfrm>
        <a:graphic>
          <a:graphicData uri="http://schemas.openxmlformats.org/drawingml/2006/table">
            <a:tbl>
              <a:tblPr/>
              <a:tblGrid>
                <a:gridCol w="1512168"/>
                <a:gridCol w="1656184"/>
                <a:gridCol w="1728192"/>
              </a:tblGrid>
              <a:tr h="273641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Тип техники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Модель, комплектация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999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Самосвалы</a:t>
                      </a:r>
                    </a:p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400" b="0" i="1" dirty="0">
                          <a:latin typeface="Times New Roman"/>
                          <a:ea typeface="Times New Roman"/>
                        </a:rPr>
                        <a:t>(кроме </a:t>
                      </a:r>
                      <a:r>
                        <a:rPr lang="ru-RU" sz="1400" b="0" i="1" dirty="0" smtClean="0">
                          <a:latin typeface="Times New Roman"/>
                          <a:ea typeface="Times New Roman"/>
                        </a:rPr>
                        <a:t>моделей</a:t>
                      </a:r>
                    </a:p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400" b="0" i="1" dirty="0" smtClean="0">
                          <a:latin typeface="Times New Roman"/>
                          <a:ea typeface="Times New Roman"/>
                        </a:rPr>
                        <a:t>с двигателем</a:t>
                      </a:r>
                      <a:r>
                        <a:rPr lang="ru-RU" sz="1400" b="0" i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0" i="1" dirty="0" smtClean="0">
                          <a:latin typeface="Times New Roman"/>
                          <a:ea typeface="Times New Roman"/>
                        </a:rPr>
                        <a:t>Cummins </a:t>
                      </a:r>
                      <a:r>
                        <a:rPr lang="en-US" sz="1400" b="0" i="1" dirty="0" err="1">
                          <a:latin typeface="Times New Roman"/>
                          <a:ea typeface="Times New Roman"/>
                        </a:rPr>
                        <a:t>ISLe</a:t>
                      </a:r>
                      <a:r>
                        <a:rPr lang="ru-RU" sz="1400" b="0" i="1" dirty="0">
                          <a:latin typeface="Times New Roman"/>
                          <a:ea typeface="Times New Roman"/>
                        </a:rPr>
                        <a:t> 400 40)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43255-6010-28,</a:t>
                      </a:r>
                    </a:p>
                    <a:p>
                      <a:pPr fontAlgn="base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45141-011-46, </a:t>
                      </a:r>
                    </a:p>
                    <a:p>
                      <a:pPr fontAlgn="base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45143-6012-23, </a:t>
                      </a:r>
                    </a:p>
                    <a:p>
                      <a:pPr fontAlgn="base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45143-6012-19</a:t>
                      </a:r>
                    </a:p>
                    <a:p>
                      <a:pPr fontAlgn="base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45144-6051-19(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L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4), </a:t>
                      </a:r>
                    </a:p>
                    <a:p>
                      <a:pPr fontAlgn="base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45144-6091-19(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L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4), </a:t>
                      </a:r>
                    </a:p>
                    <a:p>
                      <a:pPr fontAlgn="base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45144-6051-23, </a:t>
                      </a:r>
                    </a:p>
                    <a:p>
                      <a:pPr fontAlgn="base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45144-6051-23, </a:t>
                      </a:r>
                    </a:p>
                    <a:p>
                      <a:pPr fontAlgn="base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45144-6091-23, </a:t>
                      </a:r>
                    </a:p>
                    <a:p>
                      <a:pPr fontAlgn="base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65111-6013-42, </a:t>
                      </a:r>
                    </a:p>
                    <a:p>
                      <a:pPr fontAlgn="base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65111-6020-46,</a:t>
                      </a:r>
                    </a:p>
                    <a:p>
                      <a:pPr fontAlgn="base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65115-6059-78, </a:t>
                      </a:r>
                    </a:p>
                    <a:p>
                      <a:pPr fontAlgn="base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65115-6058-19(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L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4), </a:t>
                      </a:r>
                    </a:p>
                    <a:p>
                      <a:pPr fontAlgn="base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65115-6058-23, </a:t>
                      </a:r>
                    </a:p>
                    <a:p>
                      <a:pPr fontAlgn="base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65115-6059-23, </a:t>
                      </a:r>
                    </a:p>
                    <a:p>
                      <a:pPr marL="0" algn="l" defTabSz="1043056" rtl="0" eaLnBrk="1" fontAlgn="base" latinLnBrk="0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6520-26010-73, </a:t>
                      </a:r>
                    </a:p>
                    <a:p>
                      <a:pPr marL="0" algn="l" defTabSz="1043056" rtl="0" eaLnBrk="1" fontAlgn="base" latinLnBrk="0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6520-26020-73, </a:t>
                      </a:r>
                    </a:p>
                    <a:p>
                      <a:pPr marL="0" algn="l" defTabSz="1043056" rtl="0" eaLnBrk="1" fontAlgn="base" latinLnBrk="0" hangingPunct="0"/>
                      <a:endParaRPr lang="ru-RU" sz="140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043056" rtl="0" eaLnBrk="1" fontAlgn="base" latinLnBrk="0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6520-26012-73, </a:t>
                      </a:r>
                    </a:p>
                    <a:p>
                      <a:pPr marL="0" algn="l" defTabSz="1043056" rtl="0" eaLnBrk="1" fontAlgn="base" latinLnBrk="0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6520-6012-43, </a:t>
                      </a:r>
                    </a:p>
                    <a:p>
                      <a:pPr marL="0" algn="l" defTabSz="1043056" rtl="0" eaLnBrk="1" fontAlgn="base" latinLnBrk="0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6520-26013-73, </a:t>
                      </a:r>
                    </a:p>
                    <a:p>
                      <a:pPr marL="0" algn="l" defTabSz="1043056" rtl="0" eaLnBrk="1" fontAlgn="base" latinLnBrk="0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6520-26014-73, </a:t>
                      </a:r>
                    </a:p>
                    <a:p>
                      <a:pPr marL="0" algn="l" defTabSz="1043056" rtl="0" eaLnBrk="1" fontAlgn="base" latinLnBrk="0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6520-6014-43, </a:t>
                      </a:r>
                    </a:p>
                    <a:p>
                      <a:pPr marL="0" algn="l" defTabSz="1043056" rtl="0" eaLnBrk="1" fontAlgn="base" latinLnBrk="0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6520-6015-43, </a:t>
                      </a:r>
                    </a:p>
                    <a:p>
                      <a:pPr marL="0" algn="l" defTabSz="1043056" rtl="0" eaLnBrk="1" fontAlgn="base" latinLnBrk="0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6520-6041-73, </a:t>
                      </a:r>
                    </a:p>
                    <a:p>
                      <a:pPr marL="0" algn="l" defTabSz="1043056" rtl="0" eaLnBrk="1" fontAlgn="base" latinLnBrk="0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65201-26010-73, </a:t>
                      </a:r>
                    </a:p>
                    <a:p>
                      <a:pPr marL="0" algn="l" defTabSz="1043056" rtl="0" eaLnBrk="1" fontAlgn="base" latinLnBrk="0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65201-26012-73,  </a:t>
                      </a:r>
                    </a:p>
                    <a:p>
                      <a:pPr marL="0" algn="l" defTabSz="1043056" rtl="0" eaLnBrk="1" fontAlgn="base" latinLnBrk="0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65201-26013-73,</a:t>
                      </a:r>
                    </a:p>
                    <a:p>
                      <a:pPr marL="0" algn="l" defTabSz="1043056" rtl="0" eaLnBrk="1" fontAlgn="base" latinLnBrk="0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6522-6011-43, </a:t>
                      </a:r>
                    </a:p>
                    <a:p>
                      <a:pPr marL="0" algn="l" defTabSz="1043056" rtl="0" eaLnBrk="1" fontAlgn="base" latinLnBrk="0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6522-6012-43, </a:t>
                      </a:r>
                    </a:p>
                    <a:p>
                      <a:pPr marL="0" algn="l" defTabSz="1043056" rtl="0" eaLnBrk="1" fontAlgn="base" latinLnBrk="0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6522-6042-43, </a:t>
                      </a:r>
                    </a:p>
                    <a:p>
                      <a:pPr marL="0" algn="l" defTabSz="1043056" rtl="0" eaLnBrk="1" fontAlgn="base" latinLnBrk="0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6522-6041-43,</a:t>
                      </a:r>
                    </a:p>
                    <a:p>
                      <a:pPr marL="0" algn="l" defTabSz="1043056" rtl="0" eaLnBrk="1" fontAlgn="base" latinLnBrk="0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65222-6010-43, </a:t>
                      </a:r>
                    </a:p>
                    <a:p>
                      <a:pPr marL="0" algn="l" defTabSz="1043056" rtl="0" eaLnBrk="1" fontAlgn="base" latinLnBrk="0" hangingPunct="0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65222-6012-43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8148" y="6440571"/>
            <a:ext cx="9721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i="1" dirty="0" smtClean="0"/>
              <a:t>*возможна ежемесячная корректировка перечня моделей и комплектаций</a:t>
            </a:r>
            <a:endParaRPr lang="ru-RU" sz="1300" b="1" i="1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9940925" y="6931025"/>
            <a:ext cx="501650" cy="393700"/>
          </a:xfrm>
        </p:spPr>
        <p:txBody>
          <a:bodyPr anchor="t"/>
          <a:lstStyle/>
          <a:p>
            <a:pPr algn="l">
              <a:defRPr/>
            </a:pPr>
            <a:fld id="{C90E10B7-0C77-4E13-870A-8E6D6ABC42BA}" type="slidenum">
              <a:rPr lang="ru-RU" sz="1800" smtClean="0">
                <a:solidFill>
                  <a:schemeClr val="bg1"/>
                </a:solidFill>
              </a:rPr>
              <a:pPr algn="l">
                <a:defRPr/>
              </a:pPr>
              <a:t>9</a:t>
            </a:fld>
            <a:endParaRPr lang="ru-RU" sz="1800" dirty="0">
              <a:solidFill>
                <a:schemeClr val="bg1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38188" y="1856551"/>
          <a:ext cx="4320480" cy="4084320"/>
        </p:xfrm>
        <a:graphic>
          <a:graphicData uri="http://schemas.openxmlformats.org/drawingml/2006/table">
            <a:tbl>
              <a:tblPr/>
              <a:tblGrid>
                <a:gridCol w="2189832"/>
                <a:gridCol w="2130648"/>
              </a:tblGrid>
              <a:tr h="229940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Тип техники</a:t>
                      </a:r>
                    </a:p>
                  </a:txBody>
                  <a:tcPr marL="63275" marR="63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Модель, комплектация</a:t>
                      </a:r>
                    </a:p>
                  </a:txBody>
                  <a:tcPr marL="63275" marR="63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95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Вахтовые автобусы</a:t>
                      </a:r>
                    </a:p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(ОТТС КАМАЗ)</a:t>
                      </a:r>
                    </a:p>
                  </a:txBody>
                  <a:tcPr marL="63275" marR="63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4208-011-42,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4208-013-42,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4208-031-42,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4208-030-42,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4208-4011-42,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4208-419-42,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42111-010-45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3275" marR="63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340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</a:rPr>
                        <a:t>Автотопливозаправщики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(ОТТС КАМАЗ)</a:t>
                      </a:r>
                    </a:p>
                  </a:txBody>
                  <a:tcPr marL="63275" marR="63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6606-113-23,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6606-213-23,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66061-013-42,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66062-113-46,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66062-213-46,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5633-015-42,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5633-015-46,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66052-213-23,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66052-313-23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3275" marR="63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466380" y="5936515"/>
            <a:ext cx="669674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i="1" dirty="0" smtClean="0"/>
              <a:t>*возможна ежемесячная корректировка перечня моделей и комплектаций</a:t>
            </a:r>
            <a:endParaRPr lang="ru-RU" sz="1300" b="1" i="1" dirty="0" smtClean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1182689" y="166689"/>
            <a:ext cx="2363787" cy="661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99" tIns="52150" rIns="104299" bIns="52150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ОАО «</a:t>
            </a:r>
            <a:r>
              <a:rPr lang="en-US" sz="2000" b="1" dirty="0">
                <a:solidFill>
                  <a:schemeClr val="bg1"/>
                </a:solidFill>
              </a:rPr>
              <a:t>K</a:t>
            </a:r>
            <a:r>
              <a:rPr lang="ru-RU" sz="2000" b="1" dirty="0">
                <a:solidFill>
                  <a:schemeClr val="bg1"/>
                </a:solidFill>
              </a:rPr>
              <a:t>АМАЗ»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644554" y="330984"/>
            <a:ext cx="5040560" cy="36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893" tIns="41947" rIns="83893" bIns="41947" anchor="b">
            <a:sp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FFFFFF"/>
                </a:solidFill>
              </a:rPr>
              <a:t>Программа утилизации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634732" y="1826750"/>
          <a:ext cx="4176464" cy="3474041"/>
        </p:xfrm>
        <a:graphic>
          <a:graphicData uri="http://schemas.openxmlformats.org/drawingml/2006/table">
            <a:tbl>
              <a:tblPr/>
              <a:tblGrid>
                <a:gridCol w="2022353"/>
                <a:gridCol w="2154111"/>
              </a:tblGrid>
              <a:tr h="273641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Тип техники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Модель, комплектация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648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</a:rPr>
                        <a:t>Автобетоносмесители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(ОТТС КАМАЗ)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58146-017-46,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58146-010-42,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58146-011-42,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58147-032-23,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58147-032-19,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58147-3958-23,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58147-3958-19,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58149-035-23,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58149-035-19,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648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Грузопассажирские автомобили</a:t>
                      </a:r>
                    </a:p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(ОТТС КАМАЗ)</a:t>
                      </a:r>
                    </a:p>
                  </a:txBody>
                  <a:tcPr marL="63275" marR="63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4208-413-18,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42111-112-45,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42111-113-45,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42111-116-45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</a:txBody>
                  <a:tcPr marL="63275" marR="63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0" y="1009194"/>
            <a:ext cx="1069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Перечень автотехники КАМАЗ, произведенной в 2014г.,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реализации в рамках Программы по утилизации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6071</TotalTime>
  <Words>1052</Words>
  <Application>Microsoft Office PowerPoint</Application>
  <PresentationFormat>Произвольный</PresentationFormat>
  <Paragraphs>271</Paragraphs>
  <Slides>11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ОАО «КАМАЗ»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ОАО «КАМАЗ»</dc:title>
  <dc:creator>Киселева Диана Васильевна</dc:creator>
  <cp:lastModifiedBy>tfk-st-olesya</cp:lastModifiedBy>
  <cp:revision>521</cp:revision>
  <dcterms:created xsi:type="dcterms:W3CDTF">2011-09-28T05:21:33Z</dcterms:created>
  <dcterms:modified xsi:type="dcterms:W3CDTF">2014-09-12T13:05:53Z</dcterms:modified>
</cp:coreProperties>
</file>